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38" r:id="rId3"/>
    <p:sldId id="351" r:id="rId4"/>
    <p:sldId id="364" r:id="rId5"/>
  </p:sldIdLst>
  <p:sldSz cx="12241213" cy="6840538"/>
  <p:notesSz cx="6858000" cy="9144000"/>
  <p:defaultTextStyle>
    <a:defPPr>
      <a:defRPr lang="ru-RU"/>
    </a:defPPr>
    <a:lvl1pPr marL="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FAB01C7-586E-4072-936C-C122A62EFF16}">
          <p14:sldIdLst>
            <p14:sldId id="257"/>
            <p14:sldId id="338"/>
            <p14:sldId id="351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  <a:srgbClr val="FFFF66"/>
    <a:srgbClr val="99CC00"/>
    <a:srgbClr val="E0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81818" autoAdjust="0"/>
  </p:normalViewPr>
  <p:slideViewPr>
    <p:cSldViewPr>
      <p:cViewPr varScale="1">
        <p:scale>
          <a:sx n="60" d="100"/>
          <a:sy n="60" d="100"/>
        </p:scale>
        <p:origin x="996" y="72"/>
      </p:cViewPr>
      <p:guideLst>
        <p:guide orient="horz" pos="215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DE31-E605-4B3E-8ECF-A2960C32B628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BAE3-E11D-461C-9A9D-12AC48C3D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Улучшение </a:t>
            </a:r>
            <a:r>
              <a:rPr lang="ru-RU" baseline="0" dirty="0" smtClean="0"/>
              <a:t> - изменения по совершенствованию процесса,  которое не требует реализации проекта (что и как делать понятно)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Цепочка действий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2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3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2" y="2125001"/>
            <a:ext cx="10405031" cy="14662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76305"/>
            <a:ext cx="8568850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80" y="273939"/>
            <a:ext cx="2754273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1" y="273939"/>
            <a:ext cx="805879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"/>
            <a:ext cx="12241213" cy="68405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465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505341" y="6373418"/>
            <a:ext cx="47128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655BC7-CADA-4A1A-ACEE-E2097F1D08BB}" type="slidenum">
              <a:rPr lang="id-ID" b="0" smtClean="0">
                <a:latin typeface="Montserrat Semi Bold" panose="00000700000000000000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id-ID" b="0" dirty="0"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61052" y="767343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61052" y="3530440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2388" y="767342"/>
            <a:ext cx="2635053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42386" y="3530440"/>
            <a:ext cx="2635055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003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1" y="4395681"/>
            <a:ext cx="10405031" cy="13586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1" y="2899313"/>
            <a:ext cx="10405031" cy="14963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05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23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2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34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40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4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2061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2617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2" y="1531205"/>
            <a:ext cx="5408661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062" y="2169337"/>
            <a:ext cx="5408661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1531205"/>
            <a:ext cx="5410786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8369" y="2169337"/>
            <a:ext cx="5410786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4" y="272353"/>
            <a:ext cx="4027274" cy="115909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974" y="272356"/>
            <a:ext cx="6843178" cy="583821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4" y="1431448"/>
            <a:ext cx="4027274" cy="4679118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788376"/>
            <a:ext cx="7344728" cy="565296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1214"/>
            <a:ext cx="7344728" cy="4104323"/>
          </a:xfrm>
        </p:spPr>
        <p:txBody>
          <a:bodyPr/>
          <a:lstStyle>
            <a:lvl1pPr marL="0" indent="0">
              <a:buNone/>
              <a:defRPr sz="4200"/>
            </a:lvl1pPr>
            <a:lvl2pPr marL="610579" indent="0">
              <a:buNone/>
              <a:defRPr sz="3700"/>
            </a:lvl2pPr>
            <a:lvl3pPr marL="1221157" indent="0">
              <a:buNone/>
              <a:defRPr sz="3200"/>
            </a:lvl3pPr>
            <a:lvl4pPr marL="1831736" indent="0">
              <a:buNone/>
              <a:defRPr sz="2600"/>
            </a:lvl4pPr>
            <a:lvl5pPr marL="2442315" indent="0">
              <a:buNone/>
              <a:defRPr sz="2600"/>
            </a:lvl5pPr>
            <a:lvl6pPr marL="3052894" indent="0">
              <a:buNone/>
              <a:defRPr sz="2600"/>
            </a:lvl6pPr>
            <a:lvl7pPr marL="3663472" indent="0">
              <a:buNone/>
              <a:defRPr sz="2600"/>
            </a:lvl7pPr>
            <a:lvl8pPr marL="4274051" indent="0">
              <a:buNone/>
              <a:defRPr sz="2600"/>
            </a:lvl8pPr>
            <a:lvl9pPr marL="4884630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53671"/>
            <a:ext cx="7344728" cy="802814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3939"/>
            <a:ext cx="11017092" cy="1140089"/>
          </a:xfrm>
          <a:prstGeom prst="rect">
            <a:avLst/>
          </a:prstGeom>
        </p:spPr>
        <p:txBody>
          <a:bodyPr vert="horz" lIns="122115" tIns="61058" rIns="122115" bIns="610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596127"/>
            <a:ext cx="11017092" cy="4514439"/>
          </a:xfrm>
          <a:prstGeom prst="rect">
            <a:avLst/>
          </a:prstGeom>
        </p:spPr>
        <p:txBody>
          <a:bodyPr vert="horz" lIns="122115" tIns="61058" rIns="122115" bIns="610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5A1-7306-42CE-A674-07289B189E4A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40166"/>
            <a:ext cx="3876384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2115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34" indent="-457934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90" indent="-381612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447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25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604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8183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762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340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919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79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157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736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315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894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472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051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63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241213" cy="6840538"/>
            <a:chOff x="0" y="0"/>
            <a:chExt cx="12192000" cy="6858000"/>
          </a:xfrm>
          <a:solidFill>
            <a:srgbClr val="92D050"/>
          </a:solidFill>
        </p:grpSpPr>
        <p:sp>
          <p:nvSpPr>
            <p:cNvPr id="14" name="Freeform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24" name="TextBox 14"/>
            <p:cNvSpPr txBox="1">
              <a:spLocks noChangeArrowheads="1"/>
            </p:cNvSpPr>
            <p:nvPr/>
          </p:nvSpPr>
          <p:spPr bwMode="auto">
            <a:xfrm>
              <a:off x="4581856" y="1624203"/>
              <a:ext cx="183987" cy="709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n-US" altLang="ru-RU" sz="4000" b="1" dirty="0">
                <a:solidFill>
                  <a:srgbClr val="FFFFFF"/>
                </a:solidFill>
                <a:latin typeface="Gotham Pro" pitchFamily="2" charset="0"/>
                <a:cs typeface="Gotham Pro" pitchFamily="2" charset="0"/>
              </a:endParaRPr>
            </a:p>
          </p:txBody>
        </p:sp>
        <p:sp>
          <p:nvSpPr>
            <p:cNvPr id="30726" name="Прямоугольник 1"/>
            <p:cNvSpPr>
              <a:spLocks noChangeArrowheads="1"/>
            </p:cNvSpPr>
            <p:nvPr/>
          </p:nvSpPr>
          <p:spPr bwMode="auto">
            <a:xfrm>
              <a:off x="1309268" y="6172287"/>
              <a:ext cx="988589" cy="4628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dirty="0">
                  <a:solidFill>
                    <a:schemeClr val="bg1"/>
                  </a:solidFill>
                  <a:latin typeface="Gotham Pro" panose="02000503040000020004" charset="0"/>
                  <a:cs typeface="Gotham Pro" panose="02000503040000020004" charset="0"/>
                </a:rPr>
                <a:t>2020</a:t>
              </a:r>
              <a:endParaRPr lang="ru-RU" altLang="ru-RU" dirty="0">
                <a:latin typeface="Gotham Pro" panose="02000503040000020004" charset="0"/>
                <a:cs typeface="Gotham Pro" panose="02000503040000020004" charset="0"/>
              </a:endParaRPr>
            </a:p>
          </p:txBody>
        </p:sp>
        <p:sp>
          <p:nvSpPr>
            <p:cNvPr id="30728" name="Прямоугольник 12"/>
            <p:cNvSpPr>
              <a:spLocks noChangeArrowheads="1"/>
            </p:cNvSpPr>
            <p:nvPr/>
          </p:nvSpPr>
          <p:spPr bwMode="auto">
            <a:xfrm>
              <a:off x="935039" y="220663"/>
              <a:ext cx="1085563" cy="555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1500" dirty="0">
                  <a:solidFill>
                    <a:schemeClr val="accent2"/>
                  </a:solidFill>
                </a:rPr>
                <a:t>Липецкая </a:t>
              </a:r>
            </a:p>
            <a:p>
              <a:r>
                <a:rPr lang="ru-RU" altLang="ru-RU" sz="1500" dirty="0">
                  <a:solidFill>
                    <a:schemeClr val="accent2"/>
                  </a:solidFill>
                </a:rPr>
                <a:t>область</a:t>
              </a:r>
            </a:p>
          </p:txBody>
        </p:sp>
        <p:pic>
          <p:nvPicPr>
            <p:cNvPr id="30727" name="Picture 2" descr="C:\Users\User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25" y="198438"/>
              <a:ext cx="450850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User\Desktop\lipeckaya_coa_smal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7162" y="5490662"/>
              <a:ext cx="932777" cy="1186362"/>
            </a:xfrm>
            <a:prstGeom prst="rect">
              <a:avLst/>
            </a:prstGeom>
            <a:solidFill>
              <a:srgbClr val="FFFFFF"/>
            </a:solidFill>
          </p:spPr>
        </p:pic>
      </p:grpSp>
      <p:sp>
        <p:nvSpPr>
          <p:cNvPr id="10" name="Rectangle 6"/>
          <p:cNvSpPr/>
          <p:nvPr/>
        </p:nvSpPr>
        <p:spPr>
          <a:xfrm flipH="1">
            <a:off x="1001642" y="4735981"/>
            <a:ext cx="46037" cy="711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323232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4554" y="4942836"/>
            <a:ext cx="33192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rgbClr val="FFFFFF"/>
                </a:solidFill>
                <a:latin typeface="Raleway" panose="020B0503030101060003" pitchFamily="34" charset="0"/>
                <a:ea typeface="Questrial" panose="020B0306030504020204" pitchFamily="34" charset="0"/>
                <a:cs typeface="Questrial" panose="02000000000000000000" pitchFamily="2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Gotham Pro" panose="02000503040000020004" charset="0"/>
                <a:cs typeface="Gotham Pro" panose="02000503040000020004" charset="0"/>
              </a:rPr>
              <a:t>ДОУ № 91 г. Липецка</a:t>
            </a:r>
            <a:endParaRPr lang="en-US" b="1" dirty="0">
              <a:latin typeface="Gotham Pro" panose="02000503040000020004" charset="0"/>
              <a:cs typeface="Gotham Pro" panose="0200050304000002000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4553" y="1885212"/>
            <a:ext cx="71823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Futura PT Medium" pitchFamily="34" charset="-52"/>
              </a:rPr>
              <a:t>«Цифровая оптимизация оказания муниципальной услуги по зачислению воспитанников в ДОУ» </a:t>
            </a:r>
            <a:endParaRPr lang="ru-RU" sz="3200" b="1" dirty="0">
              <a:solidFill>
                <a:schemeClr val="bg1"/>
              </a:solidFill>
              <a:latin typeface="Futura PT Medium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94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177" y="70268"/>
            <a:ext cx="11017092" cy="757714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/>
              <a:t>ПАРАМЕТРЫ УЛУЧШЕНИЙ </a:t>
            </a:r>
            <a:endParaRPr lang="ru-RU" sz="2800" b="1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67" y="827982"/>
            <a:ext cx="5560870" cy="673167"/>
          </a:xfrm>
        </p:spPr>
        <p:txBody>
          <a:bodyPr>
            <a:normAutofit/>
          </a:bodyPr>
          <a:lstStyle/>
          <a:p>
            <a:r>
              <a:rPr lang="ru-RU" sz="2800" dirty="0"/>
              <a:t>Процесс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C11649F5-CC99-49D4-8324-7EF1569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176" y="2258864"/>
            <a:ext cx="5408661" cy="657349"/>
          </a:xfrm>
        </p:spPr>
        <p:txBody>
          <a:bodyPr>
            <a:normAutofit/>
          </a:bodyPr>
          <a:lstStyle/>
          <a:p>
            <a:r>
              <a:rPr lang="ru-RU" sz="2800" dirty="0"/>
              <a:t>Обоснование </a:t>
            </a:r>
            <a:r>
              <a:rPr lang="ru-RU" sz="2800" dirty="0" smtClean="0"/>
              <a:t>необходимости 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59966" y="1501149"/>
            <a:ext cx="5256585" cy="1200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Зачисление воспитанников в ДОУ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6248369" y="1501149"/>
            <a:ext cx="5380786" cy="4583417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/>
              <a:t> </a:t>
            </a:r>
            <a:r>
              <a:rPr lang="ru-RU" sz="2100" dirty="0"/>
              <a:t>Распределение потоков родителей (законных представителей) по предварительной </a:t>
            </a:r>
            <a:r>
              <a:rPr lang="en-US" sz="2100" dirty="0"/>
              <a:t>online</a:t>
            </a:r>
            <a:r>
              <a:rPr lang="ru-RU" sz="2100" dirty="0"/>
              <a:t> записи для предоставления документов (%)</a:t>
            </a:r>
          </a:p>
          <a:p>
            <a:pPr algn="just"/>
            <a:r>
              <a:rPr lang="ru-RU" sz="2100" dirty="0" smtClean="0"/>
              <a:t>Увеличение </a:t>
            </a:r>
            <a:r>
              <a:rPr lang="ru-RU" sz="2100" dirty="0"/>
              <a:t>количества граждан, использующих при подаче документов, готовые шаблоны и образцы их заполнения, размещенные в сети (%)</a:t>
            </a:r>
          </a:p>
          <a:p>
            <a:pPr algn="just"/>
            <a:r>
              <a:rPr lang="ru-RU" sz="2100" dirty="0" smtClean="0"/>
              <a:t> </a:t>
            </a:r>
            <a:r>
              <a:rPr lang="ru-RU" sz="2100" dirty="0"/>
              <a:t>Сокращение времени, требуемого на проверку, заполнение и прием документов для зачисления (мин)</a:t>
            </a:r>
          </a:p>
          <a:p>
            <a:pPr algn="just"/>
            <a:r>
              <a:rPr lang="ru-RU" sz="2100" dirty="0" smtClean="0"/>
              <a:t>Сокращение </a:t>
            </a:r>
            <a:r>
              <a:rPr lang="ru-RU" sz="2100" dirty="0"/>
              <a:t>времени, требуемого на подготовку и регистрацию приказа о зачислении (мин)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9966" y="2916213"/>
            <a:ext cx="556087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/>
              <a:t>Необходимость распределения потоков </a:t>
            </a:r>
            <a:r>
              <a:rPr lang="ru-RU" sz="2100" dirty="0" smtClean="0"/>
              <a:t>родителей в процессе </a:t>
            </a:r>
            <a:r>
              <a:rPr lang="ru-RU" sz="2100" dirty="0"/>
              <a:t>оказания муниципальной услуги по зачислению в ДОУ </a:t>
            </a:r>
            <a:r>
              <a:rPr lang="ru-RU" sz="2100" dirty="0" smtClean="0"/>
              <a:t>для оптимизации процедуры приема документов.</a:t>
            </a:r>
            <a:endParaRPr lang="ru-RU" sz="2100" dirty="0"/>
          </a:p>
          <a:p>
            <a:pPr algn="just"/>
            <a:r>
              <a:rPr lang="ru-RU" sz="2100" dirty="0"/>
              <a:t>Минимизация возможных временных и трудовых потерь при приеме, сборе и анализе документов, а также формирование эффективного информационного пространства ДОУ, обеспечивающие удобство и доступность получения муниципальных </a:t>
            </a:r>
            <a:r>
              <a:rPr lang="ru-RU" sz="2100" dirty="0" smtClean="0"/>
              <a:t>услуг.</a:t>
            </a:r>
            <a:endParaRPr lang="ru-RU" sz="2100" dirty="0"/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 txBox="1">
            <a:spLocks/>
          </p:cNvSpPr>
          <p:nvPr/>
        </p:nvSpPr>
        <p:spPr>
          <a:xfrm>
            <a:off x="6552654" y="827982"/>
            <a:ext cx="5098562" cy="673167"/>
          </a:xfrm>
          <a:prstGeom prst="rect">
            <a:avLst/>
          </a:prstGeom>
        </p:spPr>
        <p:txBody>
          <a:bodyPr vert="horz" lIns="122115" tIns="61058" rIns="122115" bIns="61058" rtlCol="0" anchor="b">
            <a:noAutofit/>
          </a:bodyPr>
          <a:lstStyle>
            <a:lvl1pPr marL="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0579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1157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31736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2315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52894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63472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4051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463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Цели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360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6714" y="1908101"/>
            <a:ext cx="11017092" cy="432048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На сайте ДОУ открыта предварительная </a:t>
            </a:r>
            <a:r>
              <a:rPr lang="en-US" sz="2800" dirty="0" smtClean="0"/>
              <a:t>online </a:t>
            </a:r>
            <a:r>
              <a:rPr lang="ru-RU" sz="2800" dirty="0" smtClean="0"/>
              <a:t>запись для предоставления родителями документов, необходимых для зачисления детей.</a:t>
            </a:r>
          </a:p>
          <a:p>
            <a:pPr algn="just"/>
            <a:r>
              <a:rPr lang="ru-RU" sz="2800" dirty="0" smtClean="0"/>
              <a:t>Подготовлены шаблоны документов и образцы их заполнения, размещенные на сайте и стендах ДОУ.</a:t>
            </a:r>
          </a:p>
          <a:p>
            <a:pPr algn="just"/>
            <a:r>
              <a:rPr lang="ru-RU" sz="2800" dirty="0" smtClean="0"/>
              <a:t>Сократилось время приема большинства родителей, так как заполнение форм происходит вне ДОУ.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15" y="827981"/>
            <a:ext cx="11017092" cy="864096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СДЕЛАНО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291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62" y="179909"/>
            <a:ext cx="11017092" cy="1140089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ИЗМЕНИЛОСЬ</a:t>
            </a:r>
            <a:endParaRPr lang="ru-RU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2062" y="683965"/>
            <a:ext cx="5408661" cy="986117"/>
          </a:xfrm>
        </p:spPr>
        <p:txBody>
          <a:bodyPr/>
          <a:lstStyle/>
          <a:p>
            <a:pPr algn="ctr"/>
            <a:r>
              <a:rPr lang="ru-RU" dirty="0" smtClean="0"/>
              <a:t>Было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ФОТО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827981"/>
            <a:ext cx="5410786" cy="842101"/>
          </a:xfrm>
        </p:spPr>
        <p:txBody>
          <a:bodyPr/>
          <a:lstStyle/>
          <a:p>
            <a:pPr algn="ctr"/>
            <a:r>
              <a:rPr lang="ru-RU" dirty="0" smtClean="0"/>
              <a:t>Стало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04182" y="4932437"/>
            <a:ext cx="828092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Эффект: </a:t>
            </a:r>
            <a:r>
              <a:rPr lang="ru-RU" sz="2500" dirty="0" smtClean="0"/>
              <a:t>оптимизация процедуры приема документов, необходимых для зачисления детей в ДОУ, повышение удовлетворенности родителей при организации процесса оформления будущих воспитанников.</a:t>
            </a:r>
            <a:endParaRPr lang="ru-RU" sz="2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692" y="1645903"/>
            <a:ext cx="5675042" cy="29100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59" y="1670082"/>
            <a:ext cx="5539832" cy="291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32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</TotalTime>
  <Words>250</Words>
  <Application>Microsoft Office PowerPoint</Application>
  <PresentationFormat>Произвольный</PresentationFormat>
  <Paragraphs>33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Futura PT Medium</vt:lpstr>
      <vt:lpstr>Gotham Pro</vt:lpstr>
      <vt:lpstr>Montserrat Semi Bold</vt:lpstr>
      <vt:lpstr>Questrial</vt:lpstr>
      <vt:lpstr>Times New Roman</vt:lpstr>
      <vt:lpstr>Тема Office</vt:lpstr>
      <vt:lpstr>Презентация PowerPoint</vt:lpstr>
      <vt:lpstr>ПАРАМЕТРЫ УЛУЧШЕНИЙ </vt:lpstr>
      <vt:lpstr>ЧТО СДЕЛАНО</vt:lpstr>
      <vt:lpstr>ЧТО ИЗМЕНИЛОСЬ</vt:lpstr>
    </vt:vector>
  </TitlesOfParts>
  <Company>Администрация Липецкой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 А.</dc:creator>
  <cp:lastModifiedBy>Иван Чернышов</cp:lastModifiedBy>
  <cp:revision>249</cp:revision>
  <dcterms:created xsi:type="dcterms:W3CDTF">2019-06-03T12:00:22Z</dcterms:created>
  <dcterms:modified xsi:type="dcterms:W3CDTF">2021-02-17T14:01:09Z</dcterms:modified>
</cp:coreProperties>
</file>